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8F1B91-97C6-4233-A2F4-8AF251E84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5EAD09E-46F8-4C48-ACAE-F0994659A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FB13B9-5738-4B31-A2F3-D57BAE27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6A9-C7D2-4A09-9E11-84F73A4C6A30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085002C-5A30-4B5D-B8FD-9E772C6B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549BD0A-73AE-40A4-93FB-714E4AD6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1759-3239-4358-BEC5-443D56173E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124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E3DE291-6936-4ECE-B63D-DB5FC333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E9AA020-534E-4484-867A-35C6021ED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DDD1CB2-F584-4825-81C4-152169FE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6A9-C7D2-4A09-9E11-84F73A4C6A30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2BC5810-B0D0-4DFA-B092-6FABEBBE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2DC4292-7EF8-4A55-80B3-DDBFD5A0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1759-3239-4358-BEC5-443D56173E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280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7C9DBA6-E4E4-43C4-8D42-1D247C1BE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03C546B-C7A1-4840-8D1A-256B8290A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54937B8-7A00-47CB-BFCF-E6C67A57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6A9-C7D2-4A09-9E11-84F73A4C6A30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F0EA3EC-F5D4-4ACB-B0F7-5AC51866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A06BA61-F5E8-4800-A978-A2BFB14E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1759-3239-4358-BEC5-443D56173E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796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DD0501-8E9C-4836-AA8A-0DF37690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0C93C96-5070-415D-A402-2B61035B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F2DBDF6-6A95-4FE4-A200-C4D9FB52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6A9-C7D2-4A09-9E11-84F73A4C6A30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2529682-998C-47D7-91FA-C0E39619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70B99B7-7F9C-4B77-9731-9BB3F971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1759-3239-4358-BEC5-443D56173E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669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DC4C6E-20DA-45EE-8C2D-966AF8F5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376E839-BC6F-4381-8760-938E282A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93BA892-7A4B-4910-914D-15B32534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6A9-C7D2-4A09-9E11-84F73A4C6A30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F71AE30-ED4A-4459-BF23-2F66BBC7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25BE5B4-ADD5-4EE6-8A62-F30866DE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1759-3239-4358-BEC5-443D56173E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196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8D573C-4CF9-44D4-9905-3CB23CA0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129DE46-B3CF-4EFD-AF8A-D56836399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B1813E4-9B8D-476A-A97C-BAB562644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2BBDC89-B085-46D4-99C7-0CE47475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6A9-C7D2-4A09-9E11-84F73A4C6A30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D2D6E1B-6F1C-4700-B6C3-908D5F80B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6589E3F-962C-4DEE-9DC1-972911AA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1759-3239-4358-BEC5-443D56173E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481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1B6451-1A21-4B38-9A5B-728F7ACC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9E9FB1F-A7E8-47B4-AB10-FC3321E67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C41A575-A9B4-425E-897B-B752454EC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6F22F6B-63EE-49C6-B1A0-7F79CA4E7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C7AF845-4135-4903-90FF-70A60B553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6BA2D55-A8CA-47F7-8F3D-557999AB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6A9-C7D2-4A09-9E11-84F73A4C6A30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A234DCF-308F-417C-AF28-56E8F77A7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FF1C05C-CB6B-41F2-B447-CCECC763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1759-3239-4358-BEC5-443D56173E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437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16666F-83E4-408E-B6BB-597B2DDDF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5562BF5-32FE-473C-829D-2C230DAF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6A9-C7D2-4A09-9E11-84F73A4C6A30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8A1A95F-CFF0-493F-A007-460682A5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5A813D0-0745-4FA2-93A5-DFC5E198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1759-3239-4358-BEC5-443D56173E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473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C4D5867-B6A8-4F7E-8818-681EC5A9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6A9-C7D2-4A09-9E11-84F73A4C6A30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448F2ED-361E-40CC-9E36-CFFCED51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19BB1B8-E4E1-4BA5-88DE-4DDFB711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1759-3239-4358-BEC5-443D56173E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208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6069E6-CBB3-4B4B-A8D8-29E444BC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82AA6F3-5A44-4186-88B9-CC0A48B9F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80C9DA5-3FD3-44CB-AB60-21AF1AB1C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F504011-06B5-4929-9DA4-CA757FF4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6A9-C7D2-4A09-9E11-84F73A4C6A30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9C930DE-6F98-44E6-8921-62A6F540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91C8B40-F07F-422E-AE66-D3C5D296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1759-3239-4358-BEC5-443D56173E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223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C2A61C-977C-4296-9B59-49E8BE89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43D7BC3-8285-4530-A913-929D43EBD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D4E91D3-5114-4A9E-BDC2-86F679D7C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5A7A647-AB21-4889-8D1C-B20BC40D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46A9-C7D2-4A09-9E11-84F73A4C6A30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7FD0CB8-992B-4E6C-9DD5-97911BAB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E8826D3-1A3D-405E-B31F-06672539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41759-3239-4358-BEC5-443D56173E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879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55024EF-EFA9-4B85-AF73-8F92D912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00D29CB-AC2B-4433-8349-2976B0766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0185831-1C3A-4BC1-8977-8AFA621B9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46A9-C7D2-4A09-9E11-84F73A4C6A30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82E408E-6F3B-48EA-99C9-5A6B74860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6AD8DB3-2A9F-4CDA-BE00-0C07C0390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1759-3239-4358-BEC5-443D56173E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468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691F6B-7243-4F5D-901D-F2118BD653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US" dirty="0"/>
              <a:t/>
            </a:r>
            <a:br>
              <a:rPr lang="en-US" dirty="0"/>
            </a:br>
            <a:r>
              <a:rPr lang="en-US" sz="7300" b="1" dirty="0"/>
              <a:t>PERIODIZATION IN RHYTHMIC GYMNASTICS </a:t>
            </a:r>
            <a:r>
              <a:rPr lang="he-IL" sz="7300" b="1" dirty="0"/>
              <a:t> </a:t>
            </a:r>
            <a:endParaRPr lang="en-US" b="1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3403BE2-81A7-4414-B21A-3822CD878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30326"/>
            <a:ext cx="9144000" cy="1006661"/>
          </a:xfrm>
        </p:spPr>
        <p:txBody>
          <a:bodyPr/>
          <a:lstStyle/>
          <a:p>
            <a:r>
              <a:rPr lang="he-IL" b="1" dirty="0"/>
              <a:t>אירה </a:t>
            </a:r>
            <a:r>
              <a:rPr lang="he-IL" b="1" dirty="0" err="1"/>
              <a:t>ויגדורציק</a:t>
            </a:r>
            <a:endParaRPr lang="he-IL" b="1" dirty="0"/>
          </a:p>
          <a:p>
            <a:r>
              <a:rPr lang="he-IL" b="1" dirty="0"/>
              <a:t>מאמנת אולימפית נבחרת ישראל בהתעמלות אומנותית</a:t>
            </a:r>
          </a:p>
        </p:txBody>
      </p:sp>
    </p:spTree>
    <p:extLst>
      <p:ext uri="{BB962C8B-B14F-4D97-AF65-F5344CB8AC3E}">
        <p14:creationId xmlns:p14="http://schemas.microsoft.com/office/powerpoint/2010/main" val="2960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93BC05-32A2-433F-9BEE-87784F2C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3632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מבנה האימון תלוי באופי הקבוצה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8D9C3EE-F191-4EE8-8E4E-A35FF07C8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6" y="1362950"/>
            <a:ext cx="6402799" cy="47939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69AA8-80C1-461C-963C-DF4120ED5E85}"/>
              </a:ext>
            </a:extLst>
          </p:cNvPr>
          <p:cNvSpPr txBox="1"/>
          <p:nvPr/>
        </p:nvSpPr>
        <p:spPr>
          <a:xfrm>
            <a:off x="1319719" y="701098"/>
            <a:ext cx="95525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0070C0"/>
                </a:solidFill>
              </a:rPr>
              <a:t>נבחרת </a:t>
            </a:r>
            <a:r>
              <a:rPr lang="he-IL" sz="2800" b="1" dirty="0" err="1">
                <a:solidFill>
                  <a:srgbClr val="0070C0"/>
                </a:solidFill>
              </a:rPr>
              <a:t>ביג'ינג</a:t>
            </a:r>
            <a:r>
              <a:rPr lang="he-IL" sz="2800" b="1" dirty="0">
                <a:solidFill>
                  <a:srgbClr val="0070C0"/>
                </a:solidFill>
              </a:rPr>
              <a:t> 2008 לעומת ריו 2016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43AD16A0-EEA2-4323-ABB3-771F4B41C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1362950"/>
            <a:ext cx="3638550" cy="47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0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76A401-D78B-4202-8249-6243FCD2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נבחרת ריו 2016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DCD44C27-7FCE-4CFC-8F89-5A906F20D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220805"/>
            <a:ext cx="5667375" cy="5272070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FEFDF38-7192-483D-B5BB-923DCDDF3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21" y="1449067"/>
            <a:ext cx="4858054" cy="50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0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5D66D93-4AEB-4619-B545-F0308842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887200" cy="1325563"/>
          </a:xfrm>
        </p:spPr>
        <p:txBody>
          <a:bodyPr/>
          <a:lstStyle/>
          <a:p>
            <a:r>
              <a:rPr lang="he-IL" dirty="0">
                <a:solidFill>
                  <a:srgbClr val="FF0000"/>
                </a:solidFill>
              </a:rPr>
              <a:t>קשה מאוד לעשות תכנית אימונים שנתית מובנת מאחר והיא תלויה מאוד בדינמיקה ובמתרחש במהלך העונה.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797F46B-51F7-49D6-9EB0-7CDC5213C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668" y="1887166"/>
            <a:ext cx="6517532" cy="4289797"/>
          </a:xfrm>
        </p:spPr>
        <p:txBody>
          <a:bodyPr/>
          <a:lstStyle/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לדוגמה תלוי מדינה- רוסיה</a:t>
            </a:r>
          </a:p>
          <a:p>
            <a:pPr marL="0" indent="0">
              <a:buNone/>
            </a:pPr>
            <a:r>
              <a:rPr lang="he-IL" dirty="0"/>
              <a:t>אירנה וינר –מאמנת העל של נבחרת רוסיה בהתעמלות אומנותית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EDF53E51-6E78-4631-92EC-B4BADF127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9" y="2000064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2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F730F0-5136-4E55-BB41-7EC3592E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81" y="18255"/>
            <a:ext cx="10515600" cy="1325563"/>
          </a:xfrm>
        </p:spPr>
        <p:txBody>
          <a:bodyPr/>
          <a:lstStyle/>
          <a:p>
            <a:r>
              <a:rPr lang="he-IL" dirty="0"/>
              <a:t>תחרות אישית והבדלים באישיות הספורטאית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6B826C2F-BD68-4487-8BEF-9FADFB465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58" y="1097694"/>
            <a:ext cx="4174540" cy="3130905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EA61006-5370-4686-A00F-8E650864A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43" y="1053920"/>
            <a:ext cx="3544161" cy="475016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1EFE508-B36C-4197-B5A3-9001E4CD8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5" y="1053920"/>
            <a:ext cx="2851825" cy="42855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732225-9BD2-43CA-9E1A-85CE9880BDF0}"/>
              </a:ext>
            </a:extLst>
          </p:cNvPr>
          <p:cNvSpPr txBox="1"/>
          <p:nvPr/>
        </p:nvSpPr>
        <p:spPr>
          <a:xfrm>
            <a:off x="3506966" y="4552545"/>
            <a:ext cx="46948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אירה </a:t>
            </a:r>
            <a:r>
              <a:rPr lang="he-IL" sz="2400" dirty="0" err="1"/>
              <a:t>ריסנזון</a:t>
            </a:r>
            <a:r>
              <a:rPr lang="he-IL" sz="2400" dirty="0"/>
              <a:t> – המתעמלת הראשונה שנכנסה </a:t>
            </a:r>
            <a:r>
              <a:rPr lang="he-IL" sz="2400" dirty="0" err="1"/>
              <a:t>לגמרים</a:t>
            </a:r>
            <a:r>
              <a:rPr lang="he-IL" sz="2400" dirty="0"/>
              <a:t> אולימפיים.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7B691-9CB6-4F99-8840-C9662A9F1F8F}"/>
              </a:ext>
            </a:extLst>
          </p:cNvPr>
          <p:cNvSpPr txBox="1"/>
          <p:nvPr/>
        </p:nvSpPr>
        <p:spPr>
          <a:xfrm>
            <a:off x="358303" y="5663396"/>
            <a:ext cx="354416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יעל </a:t>
            </a:r>
            <a:r>
              <a:rPr lang="he-IL" sz="2400" dirty="0" err="1"/>
              <a:t>יונגר</a:t>
            </a:r>
            <a:r>
              <a:rPr lang="he-IL" sz="2400" dirty="0"/>
              <a:t> ,הישג שבירת תקרת זכוכית באליפות עולם</a:t>
            </a:r>
          </a:p>
        </p:txBody>
      </p:sp>
    </p:spTree>
    <p:extLst>
      <p:ext uri="{BB962C8B-B14F-4D97-AF65-F5344CB8AC3E}">
        <p14:creationId xmlns:p14="http://schemas.microsoft.com/office/powerpoint/2010/main" val="3109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DD99C3-C2B1-4C4D-BB66-882E063B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4008"/>
            <a:ext cx="10515600" cy="1418314"/>
          </a:xfrm>
        </p:spPr>
        <p:txBody>
          <a:bodyPr/>
          <a:lstStyle/>
          <a:p>
            <a:pPr algn="ctr"/>
            <a:r>
              <a:rPr lang="he-IL" dirty="0"/>
              <a:t>תרגילים אישיים.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0C8A372-6260-4279-908D-6F863B205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306"/>
            <a:ext cx="10515600" cy="50992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200" dirty="0">
                <a:solidFill>
                  <a:srgbClr val="002060"/>
                </a:solidFill>
              </a:rPr>
              <a:t>מאחר ואין צורך להכיר את הספורטאית או להרכיב קבוצה תהליך </a:t>
            </a:r>
            <a:r>
              <a:rPr lang="he-IL" sz="3200" dirty="0" err="1">
                <a:solidFill>
                  <a:srgbClr val="002060"/>
                </a:solidFill>
              </a:rPr>
              <a:t>הפריודיזציה</a:t>
            </a:r>
            <a:r>
              <a:rPr lang="he-IL" sz="3200" dirty="0">
                <a:solidFill>
                  <a:srgbClr val="002060"/>
                </a:solidFill>
              </a:rPr>
              <a:t> מתרחש בצורה טבעית יותר בהתאם לדרך האימון של המאמנת במהלך השנים.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solidFill>
                  <a:srgbClr val="002060"/>
                </a:solidFill>
              </a:rPr>
              <a:t>קיימת ירידה טבעית בעומס האימונים לקראת התחרויות בעקבות טיסות וסידורי אולמות במהלך </a:t>
            </a:r>
            <a:r>
              <a:rPr lang="he-IL" sz="3200" dirty="0" err="1">
                <a:solidFill>
                  <a:srgbClr val="002060"/>
                </a:solidFill>
              </a:rPr>
              <a:t>התחריות</a:t>
            </a:r>
            <a:r>
              <a:rPr lang="he-IL" sz="32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3200" dirty="0">
                <a:solidFill>
                  <a:srgbClr val="002060"/>
                </a:solidFill>
              </a:rPr>
              <a:t>קיימת גם תלות פוליטית </a:t>
            </a:r>
            <a:r>
              <a:rPr lang="he-IL" sz="3200" dirty="0" err="1">
                <a:solidFill>
                  <a:srgbClr val="002060"/>
                </a:solidFill>
              </a:rPr>
              <a:t>בפריודיזציה</a:t>
            </a:r>
            <a:endParaRPr lang="he-I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4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796F46-1478-4FB3-B220-650619AD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8534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לסיכום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183E865-C0A6-4005-AAAE-FA32DA776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3855"/>
            <a:ext cx="10515600" cy="5243108"/>
          </a:xfrm>
        </p:spPr>
        <p:txBody>
          <a:bodyPr/>
          <a:lstStyle/>
          <a:p>
            <a:r>
              <a:rPr lang="he-IL" dirty="0"/>
              <a:t>זהו ענף מאוד ייחודי וספציפי ורק אדם אישה אשר הייתה מתעמלת אומנותית בעצמה וחוותה את התהליך יכולה לאמן ברמות הגבוהות ביותר.</a:t>
            </a:r>
          </a:p>
          <a:p>
            <a:endParaRPr lang="he-IL" dirty="0"/>
          </a:p>
          <a:p>
            <a:r>
              <a:rPr lang="he-IL" dirty="0"/>
              <a:t>יש חשיבות לכך שלא תהיה התערבות חיצונית גדולה מידי בתהליך האימון של גורמים מדעיים ,רפואיים אשר אינם תואמים את הענף.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AC767AA-6B22-464F-AA49-07ACCDB73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7" y="3555409"/>
            <a:ext cx="4286250" cy="3057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74AB6A-95DC-4F75-AE88-C708FB753780}"/>
              </a:ext>
            </a:extLst>
          </p:cNvPr>
          <p:cNvSpPr txBox="1"/>
          <p:nvPr/>
        </p:nvSpPr>
        <p:spPr>
          <a:xfrm>
            <a:off x="6478621" y="4027251"/>
            <a:ext cx="48751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rgbClr val="002060"/>
                </a:solidFill>
              </a:rPr>
              <a:t>תודה רבה !</a:t>
            </a:r>
          </a:p>
        </p:txBody>
      </p:sp>
    </p:spTree>
    <p:extLst>
      <p:ext uri="{BB962C8B-B14F-4D97-AF65-F5344CB8AC3E}">
        <p14:creationId xmlns:p14="http://schemas.microsoft.com/office/powerpoint/2010/main" val="110708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6A912B-80CF-4186-A44D-427FB012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4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היווצרות הענף – היבטים </a:t>
            </a:r>
            <a:r>
              <a:rPr lang="he-IL" dirty="0" smtClean="0"/>
              <a:t>היסטוריים</a:t>
            </a:r>
            <a:r>
              <a:rPr lang="he-IL" dirty="0"/>
              <a:t>.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F82AF9EF-59DC-4A99-AF72-69C41B7B0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9" y="1773845"/>
            <a:ext cx="3286328" cy="4238525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3F69897-CE8B-4F64-8AC7-4FED9A2F7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073" y="1850990"/>
            <a:ext cx="3286328" cy="4238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A11A7C-61BD-4DBB-B4A9-C74AF52E0A68}"/>
              </a:ext>
            </a:extLst>
          </p:cNvPr>
          <p:cNvSpPr txBox="1"/>
          <p:nvPr/>
        </p:nvSpPr>
        <p:spPr>
          <a:xfrm>
            <a:off x="4098587" y="1508411"/>
            <a:ext cx="41118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err="1">
                <a:solidFill>
                  <a:srgbClr val="0070C0"/>
                </a:solidFill>
              </a:rPr>
              <a:t>איזדורה</a:t>
            </a:r>
            <a:r>
              <a:rPr lang="he-IL" sz="2400" b="1" dirty="0">
                <a:solidFill>
                  <a:srgbClr val="0070C0"/>
                </a:solidFill>
              </a:rPr>
              <a:t> </a:t>
            </a:r>
            <a:r>
              <a:rPr lang="he-IL" sz="2400" b="1" dirty="0" err="1">
                <a:solidFill>
                  <a:srgbClr val="0070C0"/>
                </a:solidFill>
              </a:rPr>
              <a:t>דאנקן</a:t>
            </a:r>
            <a:r>
              <a:rPr lang="he-IL" sz="2400" b="1" dirty="0">
                <a:solidFill>
                  <a:srgbClr val="0070C0"/>
                </a:solidFill>
              </a:rPr>
              <a:t> –"שירת הגוף"  ביטוי גופני לשחרור האישה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E4325-3627-4B61-BE3B-9909DDB5C051}"/>
              </a:ext>
            </a:extLst>
          </p:cNvPr>
          <p:cNvSpPr txBox="1"/>
          <p:nvPr/>
        </p:nvSpPr>
        <p:spPr>
          <a:xfrm>
            <a:off x="3968724" y="2769105"/>
            <a:ext cx="4137822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ענף ההתעמלות האומנותית לא הוקם תחילה כספורט אלא כביטוי תנועתי נשי ולכן אינו מושתת על יסודות פיזיולוגיים מדעיים אלא על כלים הדומים להיווצרות להקת מחול.</a:t>
            </a:r>
          </a:p>
        </p:txBody>
      </p:sp>
    </p:spTree>
    <p:extLst>
      <p:ext uri="{BB962C8B-B14F-4D97-AF65-F5344CB8AC3E}">
        <p14:creationId xmlns:p14="http://schemas.microsoft.com/office/powerpoint/2010/main" val="23746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E7B3C6-CFA3-4633-9B10-1AB2C7CC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התעמלות אומנותית </a:t>
            </a:r>
            <a:r>
              <a:rPr lang="he-IL" dirty="0" smtClean="0"/>
              <a:t>כשמה </a:t>
            </a:r>
            <a:r>
              <a:rPr lang="he-IL" dirty="0"/>
              <a:t>כן </a:t>
            </a:r>
            <a:r>
              <a:rPr lang="he-IL" dirty="0" smtClean="0"/>
              <a:t>היא </a:t>
            </a:r>
            <a:r>
              <a:rPr lang="he-IL" dirty="0"/>
              <a:t>–</a:t>
            </a:r>
            <a:r>
              <a:rPr lang="he-IL" sz="6000" b="1" dirty="0">
                <a:solidFill>
                  <a:srgbClr val="FF0000"/>
                </a:solidFill>
              </a:rPr>
              <a:t>אומנות!</a:t>
            </a:r>
            <a:endParaRPr lang="he-IL" b="1" dirty="0">
              <a:solidFill>
                <a:srgbClr val="FF0000"/>
              </a:solidFill>
            </a:endParaRP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25E9D7CB-2011-4B28-8A57-2BA3D1F97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905987"/>
            <a:ext cx="4746794" cy="42613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C22DD-3B37-46E0-9865-A30E21D44114}"/>
              </a:ext>
            </a:extLst>
          </p:cNvPr>
          <p:cNvSpPr txBox="1"/>
          <p:nvPr/>
        </p:nvSpPr>
        <p:spPr>
          <a:xfrm>
            <a:off x="5894961" y="2397270"/>
            <a:ext cx="5603133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accent1">
                    <a:lumMod val="75000"/>
                  </a:schemeClr>
                </a:solidFill>
              </a:rPr>
              <a:t>להבדיל מענפים אחרים בהם יש הבלטה של היכולות הגופניות </a:t>
            </a:r>
            <a:r>
              <a:rPr lang="he-IL" sz="3200" b="1" dirty="0" err="1">
                <a:solidFill>
                  <a:schemeClr val="accent1">
                    <a:lumMod val="75000"/>
                  </a:schemeClr>
                </a:solidFill>
              </a:rPr>
              <a:t>והחוזקה</a:t>
            </a: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</a:rPr>
              <a:t> שלהן , בהתעמלות אומנותית יש דרישה לתנועתיות והבעה ואף הסתרת הקושי בפעילות המבוצעת.</a:t>
            </a:r>
          </a:p>
        </p:txBody>
      </p:sp>
    </p:spTree>
    <p:extLst>
      <p:ext uri="{BB962C8B-B14F-4D97-AF65-F5344CB8AC3E}">
        <p14:creationId xmlns:p14="http://schemas.microsoft.com/office/powerpoint/2010/main" val="18437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/>
                    </a14:imgEffect>
                  </a14:imgLayer>
                </a14:imgProps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EBE055-54BF-477F-A67C-9997E052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6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800" dirty="0"/>
              <a:t> האם קיימת </a:t>
            </a:r>
            <a:r>
              <a:rPr lang="he-IL" sz="4800" dirty="0" err="1"/>
              <a:t>פריודיזציה</a:t>
            </a:r>
            <a:r>
              <a:rPr lang="he-IL" sz="4800" dirty="0"/>
              <a:t> בענף?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97075C6-45BD-4251-AB5B-B7ECFDB6F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29" y="836579"/>
            <a:ext cx="11731557" cy="5778229"/>
          </a:xfrm>
          <a:effectLst>
            <a:reflection endPos="65000" dist="50800" dir="5400000" sy="-100000" algn="bl" rotWithShape="0"/>
          </a:effectLst>
        </p:spPr>
        <p:txBody>
          <a:bodyPr>
            <a:normAutofit lnSpcReduction="10000"/>
          </a:bodyPr>
          <a:lstStyle/>
          <a:p>
            <a:r>
              <a:rPr lang="he-IL" b="1" dirty="0" err="1">
                <a:solidFill>
                  <a:schemeClr val="accent1">
                    <a:lumMod val="75000"/>
                  </a:schemeClr>
                </a:solidFill>
              </a:rPr>
              <a:t>פריודיזציה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</a:rPr>
              <a:t> כמעט ואינה קיימת בענף וההיבטים שלה שונים מאוד לעומת ענפים אחרים.</a:t>
            </a:r>
          </a:p>
          <a:p>
            <a:endParaRPr lang="he-IL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e-IL" sz="3000" b="1" dirty="0">
                <a:solidFill>
                  <a:schemeClr val="accent1">
                    <a:lumMod val="75000"/>
                  </a:schemeClr>
                </a:solidFill>
              </a:rPr>
              <a:t>1) </a:t>
            </a:r>
            <a:r>
              <a:rPr lang="he-IL" sz="3000" b="1" dirty="0">
                <a:solidFill>
                  <a:srgbClr val="FF0000"/>
                </a:solidFill>
              </a:rPr>
              <a:t>ריבוי תחרויות- </a:t>
            </a:r>
            <a:r>
              <a:rPr lang="he-IL" sz="3000" b="1" dirty="0">
                <a:solidFill>
                  <a:schemeClr val="accent1">
                    <a:lumMod val="75000"/>
                  </a:schemeClr>
                </a:solidFill>
              </a:rPr>
              <a:t>אין פגרה בין עונת התחרויות ,קיימת תלות </a:t>
            </a:r>
            <a:r>
              <a:rPr lang="he-IL" sz="3000" b="1" dirty="0" err="1">
                <a:solidFill>
                  <a:schemeClr val="accent1">
                    <a:lumMod val="75000"/>
                  </a:schemeClr>
                </a:solidFill>
              </a:rPr>
              <a:t>בלו"ז</a:t>
            </a:r>
            <a:r>
              <a:rPr lang="he-IL" sz="3000" b="1" dirty="0">
                <a:solidFill>
                  <a:schemeClr val="accent1">
                    <a:lumMod val="75000"/>
                  </a:schemeClr>
                </a:solidFill>
              </a:rPr>
              <a:t> הבינלאומי.</a:t>
            </a:r>
          </a:p>
          <a:p>
            <a:pPr>
              <a:lnSpc>
                <a:spcPct val="150000"/>
              </a:lnSpc>
            </a:pPr>
            <a:r>
              <a:rPr lang="he-IL" sz="3000" b="1" dirty="0">
                <a:solidFill>
                  <a:schemeClr val="accent1">
                    <a:lumMod val="75000"/>
                  </a:schemeClr>
                </a:solidFill>
              </a:rPr>
              <a:t>2)התאמת המנוחה, העומסים ופיתוח יכולות שונות תלויה </a:t>
            </a:r>
            <a:r>
              <a:rPr lang="he-IL" sz="3000" b="1" dirty="0">
                <a:solidFill>
                  <a:srgbClr val="FF0000"/>
                </a:solidFill>
              </a:rPr>
              <a:t>בתאריך תחרות המטרה והמיקום של תחרות המטרה .</a:t>
            </a:r>
          </a:p>
          <a:p>
            <a:pPr>
              <a:lnSpc>
                <a:spcPct val="150000"/>
              </a:lnSpc>
            </a:pPr>
            <a:r>
              <a:rPr lang="he-IL" sz="3000" b="1" dirty="0">
                <a:solidFill>
                  <a:schemeClr val="accent1">
                    <a:lumMod val="75000"/>
                  </a:schemeClr>
                </a:solidFill>
              </a:rPr>
              <a:t>3) מושפעת מרמת </a:t>
            </a:r>
            <a:r>
              <a:rPr lang="he-IL" sz="3000" b="1" dirty="0">
                <a:solidFill>
                  <a:srgbClr val="FF0000"/>
                </a:solidFill>
              </a:rPr>
              <a:t>ויכולת הספורטאי ו/או הקבוצה</a:t>
            </a:r>
            <a:r>
              <a:rPr lang="he-IL" sz="3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3000" b="1" dirty="0">
                <a:solidFill>
                  <a:schemeClr val="accent1">
                    <a:lumMod val="75000"/>
                  </a:schemeClr>
                </a:solidFill>
              </a:rPr>
              <a:t>4)</a:t>
            </a:r>
            <a:r>
              <a:rPr lang="he-IL" sz="3000" b="1" dirty="0">
                <a:solidFill>
                  <a:srgbClr val="FF0000"/>
                </a:solidFill>
              </a:rPr>
              <a:t>אינטואיציה </a:t>
            </a:r>
            <a:r>
              <a:rPr lang="he-IL" sz="3000" b="1" dirty="0">
                <a:solidFill>
                  <a:schemeClr val="accent1">
                    <a:lumMod val="75000"/>
                  </a:schemeClr>
                </a:solidFill>
              </a:rPr>
              <a:t>וקשר של המאמן עם הספורטאיות.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32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020220-AAA9-4C7A-ACE0-03D2B2FC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1634280" cy="1325563"/>
          </a:xfrm>
        </p:spPr>
        <p:txBody>
          <a:bodyPr/>
          <a:lstStyle/>
          <a:p>
            <a:pPr algn="l"/>
            <a:r>
              <a:rPr lang="en-US" dirty="0"/>
              <a:t>http://www.fig-gymnastics.com/site/competition/search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D6E74B-59B5-4E26-87E8-B1ED49D1C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1677"/>
            <a:ext cx="10515600" cy="5165286"/>
          </a:xfrm>
        </p:spPr>
        <p:txBody>
          <a:bodyPr>
            <a:normAutofit/>
          </a:bodyPr>
          <a:lstStyle/>
          <a:p>
            <a:r>
              <a:rPr lang="he-IL" sz="3600" b="1" dirty="0"/>
              <a:t>כמות התחרויות הקיימות במהלך העונה מינואר 2017-2018 (תחרויות בסבב עולמי ללא סבב אירופאי)</a:t>
            </a:r>
          </a:p>
        </p:txBody>
      </p:sp>
    </p:spTree>
    <p:extLst>
      <p:ext uri="{BB962C8B-B14F-4D97-AF65-F5344CB8AC3E}">
        <p14:creationId xmlns:p14="http://schemas.microsoft.com/office/powerpoint/2010/main" val="30855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C62636-D162-4F3A-88AA-99495CBD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הסתכלות כללית -</a:t>
            </a:r>
            <a:r>
              <a:rPr lang="en-US" dirty="0"/>
              <a:t>Top level</a:t>
            </a:r>
            <a:r>
              <a:rPr lang="he-IL" dirty="0"/>
              <a:t> 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7D1A6EE7-AB1E-405B-A156-30C3F8DAC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547051"/>
              </p:ext>
            </p:extLst>
          </p:nvPr>
        </p:nvGraphicFramePr>
        <p:xfrm>
          <a:off x="385864" y="1343818"/>
          <a:ext cx="11420272" cy="53297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710136">
                  <a:extLst>
                    <a:ext uri="{9D8B030D-6E8A-4147-A177-3AD203B41FA5}">
                      <a16:colId xmlns:a16="http://schemas.microsoft.com/office/drawing/2014/main" val="1525900380"/>
                    </a:ext>
                  </a:extLst>
                </a:gridCol>
                <a:gridCol w="5710136">
                  <a:extLst>
                    <a:ext uri="{9D8B030D-6E8A-4147-A177-3AD203B41FA5}">
                      <a16:colId xmlns:a16="http://schemas.microsoft.com/office/drawing/2014/main" val="1992301445"/>
                    </a:ext>
                  </a:extLst>
                </a:gridCol>
              </a:tblGrid>
              <a:tr h="666345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תחרויות אישי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תחרויות קבוצתי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95731"/>
                  </a:ext>
                </a:extLst>
              </a:tr>
              <a:tr h="666345">
                <a:tc>
                  <a:txBody>
                    <a:bodyPr/>
                    <a:lstStyle/>
                    <a:p>
                      <a:pPr rtl="1"/>
                      <a:r>
                        <a:rPr lang="he-IL" sz="3200" dirty="0">
                          <a:solidFill>
                            <a:srgbClr val="FF0000"/>
                          </a:solidFill>
                        </a:rPr>
                        <a:t>לא</a:t>
                      </a:r>
                      <a:r>
                        <a:rPr lang="he-IL" sz="3200" dirty="0"/>
                        <a:t> קיימת </a:t>
                      </a:r>
                      <a:r>
                        <a:rPr lang="he-IL" sz="3200" dirty="0" err="1"/>
                        <a:t>פריודיזציה</a:t>
                      </a:r>
                      <a:r>
                        <a:rPr lang="he-IL" sz="3200" dirty="0"/>
                        <a:t> מדעית מובנת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>
                          <a:solidFill>
                            <a:srgbClr val="FF0000"/>
                          </a:solidFill>
                        </a:rPr>
                        <a:t>קיימת</a:t>
                      </a:r>
                      <a:r>
                        <a:rPr lang="he-IL" sz="3200" dirty="0"/>
                        <a:t> </a:t>
                      </a:r>
                      <a:r>
                        <a:rPr lang="he-IL" sz="3200" dirty="0" err="1"/>
                        <a:t>פריודיזציה</a:t>
                      </a:r>
                      <a:r>
                        <a:rPr lang="he-IL" sz="3200" dirty="0"/>
                        <a:t>- תלויה ביצירת קבוצה.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47796"/>
                  </a:ext>
                </a:extLst>
              </a:tr>
              <a:tr h="666345"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שלב חיבור התרגילים זה שלב "ההפוגה" – שינוי תרגילים והתאמה לחוקה החדשה. </a:t>
                      </a:r>
                      <a:r>
                        <a:rPr lang="he-IL" sz="3200" dirty="0">
                          <a:solidFill>
                            <a:srgbClr val="FF0000"/>
                          </a:solidFill>
                        </a:rPr>
                        <a:t>שינוי רפרטואר כמו בתיאטרון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שלב בניית התרגיל הוא </a:t>
                      </a:r>
                      <a:r>
                        <a:rPr lang="he-IL" sz="3200" dirty="0">
                          <a:solidFill>
                            <a:srgbClr val="FF0000"/>
                          </a:solidFill>
                        </a:rPr>
                        <a:t>ארוך</a:t>
                      </a:r>
                      <a:r>
                        <a:rPr lang="he-IL" sz="3200" dirty="0"/>
                        <a:t> ובעל שלבים רבים.</a:t>
                      </a:r>
                    </a:p>
                    <a:p>
                      <a:pPr rtl="1"/>
                      <a:r>
                        <a:rPr lang="he-IL" sz="3200" dirty="0"/>
                        <a:t>צריך להיות </a:t>
                      </a:r>
                      <a:r>
                        <a:rPr lang="he-IL" sz="3200" dirty="0">
                          <a:solidFill>
                            <a:srgbClr val="FF0000"/>
                          </a:solidFill>
                        </a:rPr>
                        <a:t>תואם לאופי הקבוצה </a:t>
                      </a:r>
                      <a:r>
                        <a:rPr lang="he-IL" sz="3200" dirty="0"/>
                        <a:t>ואישיות המתעמלות.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721362"/>
                  </a:ext>
                </a:extLst>
              </a:tr>
              <a:tr h="666345"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תלוי מדינה –בישראל בעקבות גיוס לצה"ל קיימת הפוגה לא רצונית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/>
                        <a:t>לאחר אליפות העולם קיימת הפוגה של </a:t>
                      </a:r>
                      <a:r>
                        <a:rPr lang="he-IL" sz="3200" dirty="0">
                          <a:solidFill>
                            <a:srgbClr val="FF0000"/>
                          </a:solidFill>
                        </a:rPr>
                        <a:t>כמעט 5 חודשים </a:t>
                      </a:r>
                      <a:r>
                        <a:rPr lang="he-IL" sz="3200" dirty="0"/>
                        <a:t>, הפוגה רב בתחרויות ולא באימונים.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621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1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E5C15C-AD81-4B59-B779-122164DB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51788"/>
          </a:xfrm>
        </p:spPr>
        <p:txBody>
          <a:bodyPr/>
          <a:lstStyle/>
          <a:p>
            <a:pPr algn="ctr"/>
            <a:r>
              <a:rPr lang="he-IL" dirty="0"/>
              <a:t>גם המאמנת עוברת </a:t>
            </a:r>
            <a:r>
              <a:rPr lang="he-IL" dirty="0" err="1"/>
              <a:t>פריודיזציה</a:t>
            </a:r>
            <a:r>
              <a:rPr lang="he-IL" dirty="0"/>
              <a:t>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FAA341D-C4D3-4E02-93DD-97EFA9EF5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0044"/>
            <a:ext cx="10515600" cy="5106919"/>
          </a:xfrm>
        </p:spPr>
        <p:txBody>
          <a:bodyPr>
            <a:normAutofit/>
          </a:bodyPr>
          <a:lstStyle/>
          <a:p>
            <a:r>
              <a:rPr lang="he-IL" sz="3600" dirty="0"/>
              <a:t>ברמת המאקרו- רב שנתית:  המאמנת חלק ממחזוריות בעלת </a:t>
            </a:r>
            <a:r>
              <a:rPr lang="he-IL" sz="3600" b="1" dirty="0">
                <a:solidFill>
                  <a:srgbClr val="FF0000"/>
                </a:solidFill>
              </a:rPr>
              <a:t>13 שנים לפחות. </a:t>
            </a:r>
            <a:r>
              <a:rPr lang="he-IL" sz="3600" dirty="0"/>
              <a:t>בהן היא יורדת לשטח לגני הילדים מידי שנה במציאת </a:t>
            </a:r>
            <a:r>
              <a:rPr lang="he-IL" sz="3600" dirty="0" smtClean="0"/>
              <a:t>המתעמלת </a:t>
            </a:r>
            <a:r>
              <a:rPr lang="he-IL" sz="3600" dirty="0"/>
              <a:t>הבאה ועוברת עם המתעמלת שלבי התפתחות ומעבר מנערות לבוגרות ועד הרמה הישגית הגבוהה ביותר.! לרוב ספורטאית גדלה אצל אותה המאמנת .</a:t>
            </a:r>
          </a:p>
          <a:p>
            <a:endParaRPr lang="he-IL" sz="3600" dirty="0"/>
          </a:p>
          <a:p>
            <a:r>
              <a:rPr lang="he-IL" sz="3600" b="1" dirty="0">
                <a:solidFill>
                  <a:srgbClr val="FF0000"/>
                </a:solidFill>
              </a:rPr>
              <a:t>גם מאמנת אולימפית אשר עובדת עם נבחרות יורדת לשטח מידי שנה במציאת המתעמלת הבאה</a:t>
            </a:r>
            <a:r>
              <a:rPr lang="he-IL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8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B5B36C-1617-4249-A4AB-7C02A446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0168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הסתכלות פנימית </a:t>
            </a:r>
            <a:r>
              <a:rPr lang="en-US" dirty="0"/>
              <a:t>– top level 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EEAB537-E7FE-420D-8D27-6C10A4B7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396"/>
            <a:ext cx="10515600" cy="5011568"/>
          </a:xfrm>
        </p:spPr>
        <p:txBody>
          <a:bodyPr/>
          <a:lstStyle/>
          <a:p>
            <a:pPr algn="ctr"/>
            <a:r>
              <a:rPr lang="he-IL" dirty="0"/>
              <a:t>תרגילים קבוצתיים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4C277B6-E871-4B80-8F98-2D05A613C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" y="1999826"/>
            <a:ext cx="6002990" cy="471215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4F78A9A-AD01-4ECA-A10B-7ED06F9C8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82" y="1999826"/>
            <a:ext cx="5781314" cy="47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6CF86C9D-C37B-45A2-A656-EB6D1131A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94" y="1"/>
            <a:ext cx="11751012" cy="88812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b="1" dirty="0"/>
              <a:t>שלבי בניית הקבוצה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איסוף מתעמלות ממועדונים שונים.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בדיקת שייכות ויכולות מנטליות וגופניות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אימוני כושר כללים על </a:t>
            </a:r>
            <a:r>
              <a:rPr lang="he-IL" sz="2400" b="1" dirty="0">
                <a:solidFill>
                  <a:srgbClr val="FF0000"/>
                </a:solidFill>
              </a:rPr>
              <a:t>גבול היכולת! </a:t>
            </a:r>
            <a:r>
              <a:rPr lang="he-IL" sz="2400" dirty="0"/>
              <a:t>,קואורדינציה ,גיבוש קבוצתי ( 5-6 שעות אימון)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מיפוי ראשוני.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אימוני כושר כללי </a:t>
            </a:r>
            <a:r>
              <a:rPr lang="he-IL" sz="2400" b="1" dirty="0">
                <a:solidFill>
                  <a:srgbClr val="FF0000"/>
                </a:solidFill>
              </a:rPr>
              <a:t>על גבול היכולת! </a:t>
            </a:r>
            <a:r>
              <a:rPr lang="he-IL" sz="2400" dirty="0"/>
              <a:t>, קואורדינציה ,בלט , מציאת קומבינציות ,הבנת אופי הקבוצה.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כושר גופני ספציפי ,בלט ,הרכבת מסירות ושיתופים לתרגיל שיבנה, מיפוי שני.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 החלק הקשה ביותר לספורטאית ,בניית תרגילים והרצה שלהם ,אימונים של 8-10 שעות יומיות , </a:t>
            </a:r>
            <a:r>
              <a:rPr lang="he-IL" sz="2400" b="1" dirty="0"/>
              <a:t>מיפוי נוסף ,מתרחשת נשירה טבעית מהנבחרת על בסיס מנטלי.</a:t>
            </a:r>
          </a:p>
          <a:p>
            <a:pPr>
              <a:lnSpc>
                <a:spcPct val="150000"/>
              </a:lnSpc>
            </a:pPr>
            <a:r>
              <a:rPr lang="he-IL" sz="2400" b="1" dirty="0"/>
              <a:t>כל התהליך נמשך חצי שנה לפחות!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5412980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583</Words>
  <Application>Microsoft Office PowerPoint</Application>
  <PresentationFormat>מסך רחב</PresentationFormat>
  <Paragraphs>62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ערכת נושא Office</vt:lpstr>
      <vt:lpstr> PERIODIZATION IN RHYTHMIC GYMNASTICS  </vt:lpstr>
      <vt:lpstr>היווצרות הענף – היבטים היסטוריים.</vt:lpstr>
      <vt:lpstr>התעמלות אומנותית כשמה כן היא –אומנות!</vt:lpstr>
      <vt:lpstr> האם קיימת פריודיזציה בענף?</vt:lpstr>
      <vt:lpstr>http://www.fig-gymnastics.com/site/competition/search</vt:lpstr>
      <vt:lpstr>הסתכלות כללית -Top level </vt:lpstr>
      <vt:lpstr>גם המאמנת עוברת פריודיזציה.</vt:lpstr>
      <vt:lpstr>הסתכלות פנימית – top level </vt:lpstr>
      <vt:lpstr>מצגת של PowerPoint‏</vt:lpstr>
      <vt:lpstr>מבנה האימון תלוי באופי הקבוצה</vt:lpstr>
      <vt:lpstr>נבחרת ריו 2016</vt:lpstr>
      <vt:lpstr>קשה מאוד לעשות תכנית אימונים שנתית מובנת מאחר והיא תלויה מאוד בדינמיקה ובמתרחש במהלך העונה.</vt:lpstr>
      <vt:lpstr>תחרות אישית והבדלים באישיות הספורטאית</vt:lpstr>
      <vt:lpstr>תרגילים אישיים.</vt:lpstr>
      <vt:lpstr>לסיכום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periodization in rht</dc:title>
  <dc:creator>רחלי פייגה</dc:creator>
  <cp:lastModifiedBy>Devora Hellerstein</cp:lastModifiedBy>
  <cp:revision>19</cp:revision>
  <dcterms:created xsi:type="dcterms:W3CDTF">2018-01-10T18:51:06Z</dcterms:created>
  <dcterms:modified xsi:type="dcterms:W3CDTF">2018-01-13T11:39:26Z</dcterms:modified>
</cp:coreProperties>
</file>